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75" r:id="rId4"/>
    <p:sldId id="282" r:id="rId5"/>
    <p:sldId id="289" r:id="rId6"/>
    <p:sldId id="277" r:id="rId7"/>
    <p:sldId id="278" r:id="rId8"/>
    <p:sldId id="27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27"/>
    <p:restoredTop sz="83391"/>
  </p:normalViewPr>
  <p:slideViewPr>
    <p:cSldViewPr>
      <p:cViewPr varScale="1">
        <p:scale>
          <a:sx n="92" d="100"/>
          <a:sy n="92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40" d="100"/>
          <a:sy n="140" d="100"/>
        </p:scale>
        <p:origin x="2120" y="-36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327C0E-6C5E-4B8A-A835-99B5DFCDB659}" type="datetimeFigureOut">
              <a:rPr lang="en-GB"/>
              <a:pPr>
                <a:defRPr/>
              </a:pPr>
              <a:t>10/10/2018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2934072" cy="220055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3114954"/>
            <a:ext cx="5486400" cy="5343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FFCA748-E0F4-43EC-A8B6-DC00FCDC75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1434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2933700" cy="2200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CA748-E0F4-43EC-A8B6-DC00FCDC750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23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53762" y="641839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08C6449-194E-41E1-912E-6203EDFFA050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8087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DE88E-D78E-44FB-9E1C-22FEF1A815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268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DCF42-DEEC-4520-AE35-F7854224B6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928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740"/>
            <a:ext cx="9144000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279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6040"/>
            <a:ext cx="8229600" cy="44101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753762" y="641839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08C6449-194E-41E1-912E-6203EDFFA050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2756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43835-B6E7-41CC-B7D9-1E15EE347F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543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DBE99-3849-4B83-B2DF-B641D090A5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765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EEA98-0E9A-4EFB-B326-070DF06A4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89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F2638-A695-4B9A-B9A3-ADACAB407F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87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3BA9E-357E-4EA7-941A-794C9AE957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945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48765-0DDB-47D1-827C-D5A18DB99E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915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3C6E8-1D8B-43FB-8237-FA8C972AB4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01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 userDrawn="1"/>
        </p:nvGrpSpPr>
        <p:grpSpPr bwMode="auto">
          <a:xfrm>
            <a:off x="-36513" y="-49213"/>
            <a:ext cx="9215438" cy="7007226"/>
            <a:chOff x="-36513" y="-49213"/>
            <a:chExt cx="9215438" cy="7007226"/>
          </a:xfrm>
        </p:grpSpPr>
        <p:sp>
          <p:nvSpPr>
            <p:cNvPr id="20" name="Freeform 19"/>
            <p:cNvSpPr/>
            <p:nvPr userDrawn="1"/>
          </p:nvSpPr>
          <p:spPr bwMode="auto">
            <a:xfrm rot="10800000">
              <a:off x="-36513" y="5670550"/>
              <a:ext cx="9213851" cy="1265238"/>
            </a:xfrm>
            <a:custGeom>
              <a:avLst/>
              <a:gdLst/>
              <a:ahLst/>
              <a:cxnLst/>
              <a:rect l="l" t="t" r="r" b="b"/>
              <a:pathLst>
                <a:path w="9214942" h="1265366">
                  <a:moveTo>
                    <a:pt x="3313097" y="10"/>
                  </a:moveTo>
                  <a:cubicBezTo>
                    <a:pt x="5602729" y="-358"/>
                    <a:pt x="8269435" y="9900"/>
                    <a:pt x="9214942" y="26246"/>
                  </a:cubicBezTo>
                  <a:lnTo>
                    <a:pt x="9214942" y="563267"/>
                  </a:lnTo>
                  <a:cubicBezTo>
                    <a:pt x="5547836" y="23029"/>
                    <a:pt x="3496905" y="1716039"/>
                    <a:pt x="13822" y="1146649"/>
                  </a:cubicBezTo>
                  <a:lnTo>
                    <a:pt x="0" y="13884"/>
                  </a:lnTo>
                  <a:cubicBezTo>
                    <a:pt x="633265" y="4501"/>
                    <a:pt x="1901522" y="236"/>
                    <a:pt x="3313097" y="1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1" name="Freeform 20"/>
            <p:cNvSpPr/>
            <p:nvPr userDrawn="1"/>
          </p:nvSpPr>
          <p:spPr bwMode="auto">
            <a:xfrm rot="10800000">
              <a:off x="-31750" y="6010275"/>
              <a:ext cx="9193213" cy="947738"/>
            </a:xfrm>
            <a:custGeom>
              <a:avLst/>
              <a:gdLst>
                <a:gd name="connsiteX0" fmla="*/ 1348994 w 9195120"/>
                <a:gd name="connsiteY0" fmla="*/ 0 h 910490"/>
                <a:gd name="connsiteX1" fmla="*/ 9170068 w 9195120"/>
                <a:gd name="connsiteY1" fmla="*/ 4613 h 910490"/>
                <a:gd name="connsiteX2" fmla="*/ 9195120 w 9195120"/>
                <a:gd name="connsiteY2" fmla="*/ 247976 h 910490"/>
                <a:gd name="connsiteX3" fmla="*/ 0 w 9195120"/>
                <a:gd name="connsiteY3" fmla="*/ 807170 h 910490"/>
                <a:gd name="connsiteX4" fmla="*/ 0 w 9195120"/>
                <a:gd name="connsiteY4" fmla="*/ 6040 h 910490"/>
                <a:gd name="connsiteX5" fmla="*/ 1348994 w 9195120"/>
                <a:gd name="connsiteY5" fmla="*/ 0 h 910490"/>
                <a:gd name="connsiteX0" fmla="*/ 1436676 w 9195120"/>
                <a:gd name="connsiteY0" fmla="*/ 0 h 948068"/>
                <a:gd name="connsiteX1" fmla="*/ 9170068 w 9195120"/>
                <a:gd name="connsiteY1" fmla="*/ 42191 h 948068"/>
                <a:gd name="connsiteX2" fmla="*/ 9195120 w 9195120"/>
                <a:gd name="connsiteY2" fmla="*/ 285554 h 948068"/>
                <a:gd name="connsiteX3" fmla="*/ 0 w 9195120"/>
                <a:gd name="connsiteY3" fmla="*/ 844748 h 948068"/>
                <a:gd name="connsiteX4" fmla="*/ 0 w 9195120"/>
                <a:gd name="connsiteY4" fmla="*/ 43618 h 948068"/>
                <a:gd name="connsiteX5" fmla="*/ 1436676 w 9195120"/>
                <a:gd name="connsiteY5" fmla="*/ 0 h 9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5120" h="948068">
                  <a:moveTo>
                    <a:pt x="1436676" y="0"/>
                  </a:moveTo>
                  <a:lnTo>
                    <a:pt x="9170068" y="42191"/>
                  </a:lnTo>
                  <a:cubicBezTo>
                    <a:pt x="9170068" y="106611"/>
                    <a:pt x="9195120" y="221134"/>
                    <a:pt x="9195120" y="285554"/>
                  </a:cubicBezTo>
                  <a:cubicBezTo>
                    <a:pt x="5529112" y="-218219"/>
                    <a:pt x="3467636" y="1355225"/>
                    <a:pt x="0" y="844748"/>
                  </a:cubicBezTo>
                  <a:lnTo>
                    <a:pt x="0" y="43618"/>
                  </a:lnTo>
                  <a:lnTo>
                    <a:pt x="1436676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3" name="Freeform 12"/>
            <p:cNvSpPr/>
            <p:nvPr userDrawn="1"/>
          </p:nvSpPr>
          <p:spPr bwMode="auto">
            <a:xfrm>
              <a:off x="-36513" y="-26988"/>
              <a:ext cx="9215438" cy="1265238"/>
            </a:xfrm>
            <a:custGeom>
              <a:avLst/>
              <a:gdLst/>
              <a:ahLst/>
              <a:cxnLst/>
              <a:rect l="l" t="t" r="r" b="b"/>
              <a:pathLst>
                <a:path w="9214942" h="1265366">
                  <a:moveTo>
                    <a:pt x="3313097" y="10"/>
                  </a:moveTo>
                  <a:cubicBezTo>
                    <a:pt x="5602729" y="-358"/>
                    <a:pt x="8269435" y="9900"/>
                    <a:pt x="9214942" y="26246"/>
                  </a:cubicBezTo>
                  <a:lnTo>
                    <a:pt x="9214942" y="563267"/>
                  </a:lnTo>
                  <a:cubicBezTo>
                    <a:pt x="5547836" y="23029"/>
                    <a:pt x="3496905" y="1716039"/>
                    <a:pt x="13822" y="1146649"/>
                  </a:cubicBezTo>
                  <a:lnTo>
                    <a:pt x="0" y="13884"/>
                  </a:lnTo>
                  <a:cubicBezTo>
                    <a:pt x="633265" y="4501"/>
                    <a:pt x="1901522" y="236"/>
                    <a:pt x="3313097" y="1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4" name="Freeform 13"/>
            <p:cNvSpPr/>
            <p:nvPr userDrawn="1"/>
          </p:nvSpPr>
          <p:spPr bwMode="auto">
            <a:xfrm>
              <a:off x="-23813" y="-49213"/>
              <a:ext cx="9194801" cy="947738"/>
            </a:xfrm>
            <a:custGeom>
              <a:avLst/>
              <a:gdLst>
                <a:gd name="connsiteX0" fmla="*/ 1348994 w 9195120"/>
                <a:gd name="connsiteY0" fmla="*/ 0 h 910490"/>
                <a:gd name="connsiteX1" fmla="*/ 9170068 w 9195120"/>
                <a:gd name="connsiteY1" fmla="*/ 4613 h 910490"/>
                <a:gd name="connsiteX2" fmla="*/ 9195120 w 9195120"/>
                <a:gd name="connsiteY2" fmla="*/ 247976 h 910490"/>
                <a:gd name="connsiteX3" fmla="*/ 0 w 9195120"/>
                <a:gd name="connsiteY3" fmla="*/ 807170 h 910490"/>
                <a:gd name="connsiteX4" fmla="*/ 0 w 9195120"/>
                <a:gd name="connsiteY4" fmla="*/ 6040 h 910490"/>
                <a:gd name="connsiteX5" fmla="*/ 1348994 w 9195120"/>
                <a:gd name="connsiteY5" fmla="*/ 0 h 910490"/>
                <a:gd name="connsiteX0" fmla="*/ 1436676 w 9195120"/>
                <a:gd name="connsiteY0" fmla="*/ 0 h 948068"/>
                <a:gd name="connsiteX1" fmla="*/ 9170068 w 9195120"/>
                <a:gd name="connsiteY1" fmla="*/ 42191 h 948068"/>
                <a:gd name="connsiteX2" fmla="*/ 9195120 w 9195120"/>
                <a:gd name="connsiteY2" fmla="*/ 285554 h 948068"/>
                <a:gd name="connsiteX3" fmla="*/ 0 w 9195120"/>
                <a:gd name="connsiteY3" fmla="*/ 844748 h 948068"/>
                <a:gd name="connsiteX4" fmla="*/ 0 w 9195120"/>
                <a:gd name="connsiteY4" fmla="*/ 43618 h 948068"/>
                <a:gd name="connsiteX5" fmla="*/ 1436676 w 9195120"/>
                <a:gd name="connsiteY5" fmla="*/ 0 h 9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5120" h="948068">
                  <a:moveTo>
                    <a:pt x="1436676" y="0"/>
                  </a:moveTo>
                  <a:lnTo>
                    <a:pt x="9170068" y="42191"/>
                  </a:lnTo>
                  <a:cubicBezTo>
                    <a:pt x="9170068" y="106611"/>
                    <a:pt x="9195120" y="221134"/>
                    <a:pt x="9195120" y="285554"/>
                  </a:cubicBezTo>
                  <a:cubicBezTo>
                    <a:pt x="5529112" y="-218219"/>
                    <a:pt x="3467636" y="1355225"/>
                    <a:pt x="0" y="844748"/>
                  </a:cubicBezTo>
                  <a:lnTo>
                    <a:pt x="0" y="43618"/>
                  </a:lnTo>
                  <a:lnTo>
                    <a:pt x="1436676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1027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levin@metrotransit.org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2267785"/>
          </a:xfrm>
        </p:spPr>
        <p:txBody>
          <a:bodyPr/>
          <a:lstStyle/>
          <a:p>
            <a:pPr eaLnBrk="1" hangingPunct="1"/>
            <a:r>
              <a:rPr lang="en-GB" altLang="en-US" dirty="0"/>
              <a:t>Transit ITS Data </a:t>
            </a:r>
            <a:br>
              <a:rPr lang="en-GB" altLang="en-US" dirty="0"/>
            </a:br>
            <a:r>
              <a:rPr lang="en-GB" altLang="en-US" dirty="0"/>
              <a:t>Exchange Specification </a:t>
            </a:r>
            <a:br>
              <a:rPr lang="en-GB" altLang="en-US" dirty="0"/>
            </a:br>
            <a:r>
              <a:rPr lang="en-GB" altLang="en-US" sz="1800" dirty="0"/>
              <a:t> </a:t>
            </a:r>
            <a:br>
              <a:rPr lang="en-GB" altLang="en-US" dirty="0"/>
            </a:br>
            <a:r>
              <a:rPr lang="en-GB" altLang="en-US" sz="4800" dirty="0"/>
              <a:t>TIDES</a:t>
            </a:r>
            <a:endParaRPr lang="en-GB" alt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288" y="3429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John Levin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October 2018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10208" y="6453336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7870D1B8-6BC3-4AAB-912E-C3FD63185AAD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279"/>
            <a:ext cx="8229600" cy="677465"/>
          </a:xfrm>
        </p:spPr>
        <p:txBody>
          <a:bodyPr/>
          <a:lstStyle/>
          <a:p>
            <a:r>
              <a:rPr lang="en-US" dirty="0"/>
              <a:t>What is TIDES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4"/>
          </a:xfrm>
        </p:spPr>
        <p:txBody>
          <a:bodyPr/>
          <a:lstStyle/>
          <a:p>
            <a:r>
              <a:rPr lang="en-US" dirty="0"/>
              <a:t>A proposed approach for accessing and managing historical Transit ITS data</a:t>
            </a:r>
          </a:p>
          <a:p>
            <a:pPr lvl="1"/>
            <a:r>
              <a:rPr lang="en-US" dirty="0"/>
              <a:t>Primarily vehicle location and passenger activity</a:t>
            </a:r>
            <a:br>
              <a:rPr lang="en-US" dirty="0"/>
            </a:br>
            <a:r>
              <a:rPr lang="en-US" dirty="0"/>
              <a:t>(AVL, APC, AFC)</a:t>
            </a:r>
          </a:p>
          <a:p>
            <a:r>
              <a:rPr lang="en-US" dirty="0"/>
              <a:t>Key elements</a:t>
            </a:r>
          </a:p>
          <a:p>
            <a:pPr lvl="1"/>
            <a:r>
              <a:rPr lang="en-US" dirty="0"/>
              <a:t>Data structures </a:t>
            </a:r>
            <a:r>
              <a:rPr lang="mr-IN" dirty="0"/>
              <a:t>–</a:t>
            </a:r>
            <a:r>
              <a:rPr lang="en-US" dirty="0"/>
              <a:t> to store ITS data</a:t>
            </a:r>
          </a:p>
          <a:p>
            <a:pPr lvl="1"/>
            <a:r>
              <a:rPr lang="en-US" dirty="0"/>
              <a:t>APIs </a:t>
            </a:r>
            <a:r>
              <a:rPr lang="mr-IN" dirty="0"/>
              <a:t>–</a:t>
            </a:r>
            <a:r>
              <a:rPr lang="en-US" dirty="0"/>
              <a:t> to move data in and out of data store</a:t>
            </a:r>
          </a:p>
          <a:p>
            <a:pPr lvl="1"/>
            <a:r>
              <a:rPr lang="en-US" dirty="0"/>
              <a:t>Processes </a:t>
            </a:r>
            <a:r>
              <a:rPr lang="mr-IN" dirty="0"/>
              <a:t>–</a:t>
            </a:r>
            <a:r>
              <a:rPr lang="en-US" dirty="0"/>
              <a:t> to manipulate data (e.g. integration, aggregation, quality)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C6449-194E-41E1-912E-6203EDFFA050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592D885C-9F93-4B73-83C3-942798B1EF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0208" y="6453336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28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TIDES?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transit agencies that have difficulty accessing and using their archived ITS data</a:t>
            </a:r>
          </a:p>
          <a:p>
            <a:r>
              <a:rPr lang="en-US" dirty="0"/>
              <a:t>Promote development and sharing of tools and reports based on ITS data</a:t>
            </a:r>
          </a:p>
          <a:p>
            <a:r>
              <a:rPr lang="en-US" dirty="0"/>
              <a:t>Promote research using ITS data</a:t>
            </a:r>
          </a:p>
          <a:p>
            <a:r>
              <a:rPr lang="en-US" dirty="0"/>
              <a:t>Bottom line: improve quality, efficiency and safety of transit service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C6449-194E-41E1-912E-6203EDFFA050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7855D483-C9E7-4E5A-B29A-63A9977D3E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0208" y="6453336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65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964"/>
            <a:ext cx="8229600" cy="437055"/>
          </a:xfrm>
        </p:spPr>
        <p:txBody>
          <a:bodyPr/>
          <a:lstStyle/>
          <a:p>
            <a:r>
              <a:rPr lang="en-US" dirty="0"/>
              <a:t>TIDES High Level Architecture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C6449-194E-41E1-912E-6203EDFFA050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433569" y="1052737"/>
            <a:ext cx="2098576" cy="10801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Source System Data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AVL, APC, AFC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Schedules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0790" y="5268651"/>
            <a:ext cx="2098576" cy="7215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Aggregated Database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962" y="2947291"/>
            <a:ext cx="2098576" cy="7215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Integrated Database</a:t>
            </a:r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>
            <a:off x="3200400" y="1391599"/>
            <a:ext cx="2743200" cy="4023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Data API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00400" y="2190084"/>
            <a:ext cx="2743200" cy="475093"/>
          </a:xfrm>
          <a:prstGeom prst="rect">
            <a:avLst/>
          </a:prstGeom>
          <a:solidFill>
            <a:srgbClr val="FFE5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 Integration Process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02562" y="5417240"/>
            <a:ext cx="2743200" cy="4805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Aggregated Data API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72670" y="3959338"/>
            <a:ext cx="1280523" cy="1012965"/>
          </a:xfrm>
          <a:prstGeom prst="rect">
            <a:avLst/>
          </a:prstGeom>
          <a:solidFill>
            <a:srgbClr val="FFE5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 Quality Process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05715" y="3959337"/>
            <a:ext cx="1337118" cy="1012965"/>
          </a:xfrm>
          <a:prstGeom prst="rect">
            <a:avLst/>
          </a:prstGeom>
          <a:solidFill>
            <a:srgbClr val="FFE5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 Aggregation Process</a:t>
            </a:r>
          </a:p>
        </p:txBody>
      </p:sp>
      <p:sp>
        <p:nvSpPr>
          <p:cNvPr id="19" name="Rectangle 18"/>
          <p:cNvSpPr>
            <a:spLocks noChangeAspect="1"/>
          </p:cNvSpPr>
          <p:nvPr/>
        </p:nvSpPr>
        <p:spPr>
          <a:xfrm>
            <a:off x="3200400" y="3103315"/>
            <a:ext cx="2743200" cy="444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Integrated Data API</a:t>
            </a:r>
          </a:p>
        </p:txBody>
      </p:sp>
      <p:cxnSp>
        <p:nvCxnSpPr>
          <p:cNvPr id="22" name="Straight Arrow Connector 21"/>
          <p:cNvCxnSpPr>
            <a:stCxn id="8" idx="3"/>
            <a:endCxn id="13" idx="1"/>
          </p:cNvCxnSpPr>
          <p:nvPr/>
        </p:nvCxnSpPr>
        <p:spPr>
          <a:xfrm>
            <a:off x="2532145" y="1592797"/>
            <a:ext cx="668255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2"/>
            <a:endCxn id="14" idx="0"/>
          </p:cNvCxnSpPr>
          <p:nvPr/>
        </p:nvCxnSpPr>
        <p:spPr>
          <a:xfrm>
            <a:off x="4572000" y="1793994"/>
            <a:ext cx="0" cy="39609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2"/>
            <a:endCxn id="19" idx="0"/>
          </p:cNvCxnSpPr>
          <p:nvPr/>
        </p:nvCxnSpPr>
        <p:spPr>
          <a:xfrm>
            <a:off x="4572000" y="2665177"/>
            <a:ext cx="0" cy="438138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359526" y="3563247"/>
            <a:ext cx="0" cy="39609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707904" y="3563247"/>
            <a:ext cx="0" cy="39609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4128675" y="3547436"/>
            <a:ext cx="11277" cy="411901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359526" y="4988115"/>
            <a:ext cx="0" cy="39609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0" idx="3"/>
          </p:cNvCxnSpPr>
          <p:nvPr/>
        </p:nvCxnSpPr>
        <p:spPr>
          <a:xfrm flipH="1">
            <a:off x="2559366" y="5624489"/>
            <a:ext cx="743196" cy="4927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604415" y="3212172"/>
            <a:ext cx="595985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2555776" y="3428196"/>
            <a:ext cx="595985" cy="5057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>
            <a:spLocks noChangeAspect="1"/>
          </p:cNvSpPr>
          <p:nvPr/>
        </p:nvSpPr>
        <p:spPr>
          <a:xfrm rot="16200000">
            <a:off x="5259000" y="3097040"/>
            <a:ext cx="4491002" cy="4023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Standard Tools and Reports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943600" y="1592796"/>
            <a:ext cx="1359702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943600" y="3274114"/>
            <a:ext cx="1359702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6042833" y="4972302"/>
            <a:ext cx="1260469" cy="601834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ate Placeholder 1">
            <a:extLst>
              <a:ext uri="{FF2B5EF4-FFF2-40B4-BE49-F238E27FC236}">
                <a16:creationId xmlns:a16="http://schemas.microsoft.com/office/drawing/2014/main" id="{06BF2949-F38C-4224-AECE-CCEE55A478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0208" y="6453336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TIDES be?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set of standard data structure specifications</a:t>
            </a:r>
          </a:p>
          <a:p>
            <a:r>
              <a:rPr lang="en-US" dirty="0"/>
              <a:t>A set of back-end data transformation (ETL) tools to move data from source systems to standardized structures and to integrate, aggregate, manipulate data</a:t>
            </a:r>
          </a:p>
          <a:p>
            <a:r>
              <a:rPr lang="en-US" dirty="0"/>
              <a:t>A set of front-end application programming interfaces (APIs) to access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C6449-194E-41E1-912E-6203EDFFA050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1702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at with TIDES?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6040"/>
            <a:ext cx="8579296" cy="4410124"/>
          </a:xfrm>
        </p:spPr>
        <p:txBody>
          <a:bodyPr/>
          <a:lstStyle/>
          <a:p>
            <a:r>
              <a:rPr lang="en-US" dirty="0"/>
              <a:t>A lot of support for concept, but little movement</a:t>
            </a:r>
          </a:p>
          <a:p>
            <a:r>
              <a:rPr lang="en-US" dirty="0"/>
              <a:t>High-level concept architecture</a:t>
            </a:r>
          </a:p>
          <a:p>
            <a:r>
              <a:rPr lang="en-US" dirty="0"/>
              <a:t>Started to collect data samples and develop data structures</a:t>
            </a:r>
          </a:p>
          <a:p>
            <a:r>
              <a:rPr lang="en-US" dirty="0"/>
              <a:t>Research funding requested through TCRP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C6449-194E-41E1-912E-6203EDFFA050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9B0D0F0E-04DC-4659-BC3E-869E68B31F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0208" y="6453336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2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279"/>
            <a:ext cx="8229600" cy="677465"/>
          </a:xfrm>
        </p:spPr>
        <p:txBody>
          <a:bodyPr/>
          <a:lstStyle/>
          <a:p>
            <a:r>
              <a:rPr lang="en-US" dirty="0"/>
              <a:t>Landscape is changing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6"/>
          </a:xfrm>
        </p:spPr>
        <p:txBody>
          <a:bodyPr/>
          <a:lstStyle/>
          <a:p>
            <a:r>
              <a:rPr lang="en-US" dirty="0"/>
              <a:t>New data standards emerging</a:t>
            </a:r>
          </a:p>
          <a:p>
            <a:pPr lvl="1"/>
            <a:r>
              <a:rPr lang="en-US" dirty="0"/>
              <a:t>GTFS-ride, </a:t>
            </a:r>
            <a:r>
              <a:rPr lang="en-US" dirty="0" err="1"/>
              <a:t>SharedStreets</a:t>
            </a:r>
            <a:r>
              <a:rPr lang="en-US" dirty="0"/>
              <a:t>, etc.</a:t>
            </a:r>
          </a:p>
          <a:p>
            <a:r>
              <a:rPr lang="en-US" dirty="0"/>
              <a:t>New products and tools for processing, analyzing and visualizing data</a:t>
            </a:r>
          </a:p>
          <a:p>
            <a:r>
              <a:rPr lang="en-US" dirty="0"/>
              <a:t>Still not addressing core challenges</a:t>
            </a:r>
          </a:p>
          <a:p>
            <a:pPr lvl="1"/>
            <a:r>
              <a:rPr lang="en-US" dirty="0"/>
              <a:t>Extracting data from source systems and matching to schedules</a:t>
            </a:r>
          </a:p>
          <a:p>
            <a:pPr lvl="1"/>
            <a:r>
              <a:rPr lang="en-US" dirty="0"/>
              <a:t>Addressing data quality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C6449-194E-41E1-912E-6203EDFFA050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EAF3572F-B92B-40B1-9465-3890EAF921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0208" y="6453336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382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24474"/>
            <a:ext cx="2895600" cy="2806700"/>
          </a:xfrm>
          <a:prstGeom prst="rect">
            <a:avLst/>
          </a:prstGeom>
        </p:spPr>
      </p:pic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339752" y="3068960"/>
            <a:ext cx="6910536" cy="2540568"/>
          </a:xfrm>
        </p:spPr>
        <p:txBody>
          <a:bodyPr/>
          <a:lstStyle/>
          <a:p>
            <a:pPr marL="0" indent="0"/>
            <a:r>
              <a:rPr lang="en-US" sz="2800" dirty="0"/>
              <a:t>John Levin</a:t>
            </a:r>
            <a:br>
              <a:rPr lang="en-US" sz="2800" dirty="0"/>
            </a:br>
            <a:r>
              <a:rPr lang="en-US" sz="2800" dirty="0"/>
              <a:t>Metro Transit</a:t>
            </a:r>
            <a:br>
              <a:rPr lang="en-US" sz="2800" dirty="0"/>
            </a:br>
            <a:r>
              <a:rPr lang="en-US" sz="2800" dirty="0"/>
              <a:t>Minneapolis-St. Paul</a:t>
            </a:r>
            <a:br>
              <a:rPr lang="en-US" sz="2800" dirty="0"/>
            </a:br>
            <a:r>
              <a:rPr lang="en-US" sz="2800" dirty="0">
                <a:hlinkClick r:id="rId3"/>
              </a:rPr>
              <a:t>john.levin@metrotransit.org</a:t>
            </a:r>
            <a:br>
              <a:rPr lang="en-US" sz="2800" dirty="0"/>
            </a:br>
            <a:r>
              <a:rPr lang="en-US" sz="2800" dirty="0"/>
              <a:t>612-349-7789</a:t>
            </a:r>
            <a:br>
              <a:rPr lang="en-US" sz="2800" dirty="0"/>
            </a:br>
            <a:endParaRPr lang="en-GB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7870D1B8-6BC3-4AAB-912E-C3FD63185AAD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11560" y="1908971"/>
            <a:ext cx="8913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https://</a:t>
            </a:r>
            <a:r>
              <a:rPr lang="en-US" sz="2800" dirty="0" err="1"/>
              <a:t>groups.google.com</a:t>
            </a:r>
            <a:r>
              <a:rPr lang="en-US" sz="2800" dirty="0"/>
              <a:t>/forum/#!forum/</a:t>
            </a:r>
            <a:r>
              <a:rPr lang="en-US" sz="2800" dirty="0" err="1"/>
              <a:t>tidesproject</a:t>
            </a:r>
            <a:endParaRPr lang="en-US" sz="2800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D02F17B7-8688-4F1E-9261-0E41EE4813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0208" y="6453336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306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B830E694EDB347B07C5DD7A1F00D1E" ma:contentTypeVersion="4" ma:contentTypeDescription="Create a new document." ma:contentTypeScope="" ma:versionID="2e133547983915c7ec436bafd208396a">
  <xsd:schema xmlns:xsd="http://www.w3.org/2001/XMLSchema" xmlns:xs="http://www.w3.org/2001/XMLSchema" xmlns:p="http://schemas.microsoft.com/office/2006/metadata/properties" xmlns:ns2="12265df8-71a5-47a6-9b7e-a10dc2e643ca" targetNamespace="http://schemas.microsoft.com/office/2006/metadata/properties" ma:root="true" ma:fieldsID="88acc5c27b63a310f061d830b1af1ffb" ns2:_="">
    <xsd:import namespace="12265df8-71a5-47a6-9b7e-a10dc2e643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265df8-71a5-47a6-9b7e-a10dc2e64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5599BF-C38D-4094-B789-8721F7DF9DD5}"/>
</file>

<file path=customXml/itemProps2.xml><?xml version="1.0" encoding="utf-8"?>
<ds:datastoreItem xmlns:ds="http://schemas.openxmlformats.org/officeDocument/2006/customXml" ds:itemID="{1436FF4E-1D43-4477-B2C1-DA7A8D2FE556}"/>
</file>

<file path=customXml/itemProps3.xml><?xml version="1.0" encoding="utf-8"?>
<ds:datastoreItem xmlns:ds="http://schemas.openxmlformats.org/officeDocument/2006/customXml" ds:itemID="{FEA3C8AC-CB4B-4F51-9886-3B10935B2E91}"/>
</file>

<file path=docProps/app.xml><?xml version="1.0" encoding="utf-8"?>
<Properties xmlns="http://schemas.openxmlformats.org/officeDocument/2006/extended-properties" xmlns:vt="http://schemas.openxmlformats.org/officeDocument/2006/docPropsVTypes">
  <TotalTime>2194</TotalTime>
  <Words>276</Words>
  <Application>Microsoft Office PowerPoint</Application>
  <PresentationFormat>On-screen Show (4:3)</PresentationFormat>
  <Paragraphs>63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Mangal</vt:lpstr>
      <vt:lpstr>Office Theme</vt:lpstr>
      <vt:lpstr>Transit ITS Data  Exchange Specification    TIDES</vt:lpstr>
      <vt:lpstr>What is TIDES</vt:lpstr>
      <vt:lpstr>Why TIDES?</vt:lpstr>
      <vt:lpstr>TIDES High Level Architecture</vt:lpstr>
      <vt:lpstr>What would TIDES be?</vt:lpstr>
      <vt:lpstr>Where are we at with TIDES?</vt:lpstr>
      <vt:lpstr>Landscape is changing</vt:lpstr>
      <vt:lpstr>John Levin Metro Transit Minneapolis-St. Paul john.levin@metrotransit.org 612-349-7789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waves PowerPoint Presentation</dc:title>
  <dc:creator>Amy Pearce</dc:creator>
  <cp:lastModifiedBy>Levin, John</cp:lastModifiedBy>
  <cp:revision>68</cp:revision>
  <dcterms:created xsi:type="dcterms:W3CDTF">2011-04-27T14:44:38Z</dcterms:created>
  <dcterms:modified xsi:type="dcterms:W3CDTF">2018-10-10T16:50:37Z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0x0101000AB830E694EDB347B07C5DD7A1F00D1E</vt:lpwstr>
  </property>
</Properties>
</file>